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36"/>
  </p:notesMasterIdLst>
  <p:handoutMasterIdLst>
    <p:handoutMasterId r:id="rId37"/>
  </p:handoutMasterIdLst>
  <p:sldIdLst>
    <p:sldId id="256" r:id="rId5"/>
    <p:sldId id="275" r:id="rId6"/>
    <p:sldId id="264" r:id="rId7"/>
    <p:sldId id="300" r:id="rId8"/>
    <p:sldId id="278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9" r:id="rId17"/>
    <p:sldId id="274" r:id="rId18"/>
    <p:sldId id="281" r:id="rId19"/>
    <p:sldId id="286" r:id="rId20"/>
    <p:sldId id="287" r:id="rId21"/>
    <p:sldId id="285" r:id="rId22"/>
    <p:sldId id="290" r:id="rId23"/>
    <p:sldId id="291" r:id="rId24"/>
    <p:sldId id="288" r:id="rId25"/>
    <p:sldId id="289" r:id="rId26"/>
    <p:sldId id="292" r:id="rId27"/>
    <p:sldId id="293" r:id="rId28"/>
    <p:sldId id="295" r:id="rId29"/>
    <p:sldId id="276" r:id="rId30"/>
    <p:sldId id="282" r:id="rId31"/>
    <p:sldId id="298" r:id="rId32"/>
    <p:sldId id="297" r:id="rId33"/>
    <p:sldId id="299" r:id="rId34"/>
    <p:sldId id="26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48" autoAdjust="0"/>
  </p:normalViewPr>
  <p:slideViewPr>
    <p:cSldViewPr snapToGrid="0">
      <p:cViewPr varScale="1">
        <p:scale>
          <a:sx n="125" d="100"/>
          <a:sy n="125" d="100"/>
        </p:scale>
        <p:origin x="29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28-Jun-21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28-Jun-21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9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6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51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647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0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43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34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19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0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6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3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75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5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1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88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15656"/>
            <a:ext cx="10993549" cy="1645683"/>
          </a:xfrm>
        </p:spPr>
        <p:txBody>
          <a:bodyPr>
            <a:noAutofit/>
          </a:bodyPr>
          <a:lstStyle/>
          <a:p>
            <a:r>
              <a:rPr lang="ro-RO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Drumuri de lungime minimă pe suprafețe triangulate</a:t>
            </a:r>
            <a:endParaRPr lang="en-US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1" y="5908729"/>
            <a:ext cx="10993546" cy="638143"/>
          </a:xfrm>
        </p:spPr>
        <p:txBody>
          <a:bodyPr>
            <a:normAutofit/>
          </a:bodyPr>
          <a:lstStyle/>
          <a:p>
            <a:r>
              <a:rPr lang="ro-RO" sz="3200" dirty="0"/>
              <a:t>Duncea Vlad-Alexandru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1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2C66-7D08-4844-A52F-E6C27872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0646-A8B4-4605-A7D9-FDCA74DAE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desf</a:t>
            </a:r>
            <a:r>
              <a:rPr lang="ro-RO" dirty="0" err="1"/>
              <a:t>ăș</a:t>
            </a:r>
            <a:r>
              <a:rPr lang="en-US" dirty="0" err="1"/>
              <a:t>ura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</a:t>
            </a:r>
            <a:r>
              <a:rPr lang="en-US" dirty="0"/>
              <a:t>-un plan </a:t>
            </a:r>
            <a:r>
              <a:rPr lang="en-US" dirty="0" err="1"/>
              <a:t>comun</a:t>
            </a:r>
            <a:r>
              <a:rPr lang="en-US" dirty="0"/>
              <a:t> </a:t>
            </a:r>
            <a:r>
              <a:rPr lang="en-US" dirty="0" err="1"/>
              <a:t>suprafa</a:t>
            </a:r>
            <a:r>
              <a:rPr lang="ro-RO" dirty="0"/>
              <a:t>ța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calcula</a:t>
            </a:r>
            <a:r>
              <a:rPr lang="en-US" dirty="0"/>
              <a:t> </a:t>
            </a:r>
            <a:r>
              <a:rPr lang="en-US" dirty="0" err="1"/>
              <a:t>distan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ro-RO" dirty="0"/>
              <a:t>î</a:t>
            </a:r>
            <a:r>
              <a:rPr lang="en-US" dirty="0"/>
              <a:t>n plan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puncte</a:t>
            </a:r>
            <a:r>
              <a:rPr lang="en-US" dirty="0"/>
              <a:t>.</a:t>
            </a:r>
          </a:p>
          <a:p>
            <a:r>
              <a:rPr lang="en-US" dirty="0" err="1"/>
              <a:t>Probleme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Posibila</a:t>
            </a:r>
            <a:r>
              <a:rPr lang="en-US" dirty="0"/>
              <a:t> </a:t>
            </a:r>
            <a:r>
              <a:rPr lang="en-US" dirty="0" err="1"/>
              <a:t>suprapunere</a:t>
            </a:r>
            <a:r>
              <a:rPr lang="en-US" dirty="0"/>
              <a:t> a </a:t>
            </a:r>
            <a:r>
              <a:rPr lang="en-US" dirty="0" err="1"/>
              <a:t>fe</a:t>
            </a:r>
            <a:r>
              <a:rPr lang="ro-RO" dirty="0"/>
              <a:t>ț</a:t>
            </a:r>
            <a:r>
              <a:rPr lang="en-US" dirty="0" err="1"/>
              <a:t>elor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planul</a:t>
            </a:r>
            <a:r>
              <a:rPr lang="en-US" dirty="0"/>
              <a:t> </a:t>
            </a:r>
            <a:r>
              <a:rPr lang="en-US" dirty="0" err="1"/>
              <a:t>comun</a:t>
            </a:r>
            <a:r>
              <a:rPr lang="ro-RO" dirty="0"/>
              <a:t>.</a:t>
            </a:r>
            <a:endParaRPr lang="en-US" dirty="0"/>
          </a:p>
          <a:p>
            <a:pPr lvl="1"/>
            <a:r>
              <a:rPr lang="en-US" dirty="0"/>
              <a:t>Nu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desf</a:t>
            </a:r>
            <a:r>
              <a:rPr lang="ro-RO" dirty="0" err="1"/>
              <a:t>ăș</a:t>
            </a:r>
            <a:r>
              <a:rPr lang="en-US" dirty="0" err="1"/>
              <a:t>urare</a:t>
            </a:r>
            <a:r>
              <a:rPr lang="en-US" dirty="0"/>
              <a:t> produce un </a:t>
            </a:r>
            <a:r>
              <a:rPr lang="en-US" dirty="0" err="1"/>
              <a:t>poligon</a:t>
            </a:r>
            <a:r>
              <a:rPr lang="en-US" dirty="0"/>
              <a:t> valid</a:t>
            </a:r>
            <a:r>
              <a:rPr lang="ro-RO" dirty="0"/>
              <a:t>.</a:t>
            </a:r>
            <a:endParaRPr lang="en-US" dirty="0"/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AF9EC-F327-429D-A363-1C4E45A6788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3"/>
          <a:stretch/>
        </p:blipFill>
        <p:spPr bwMode="auto">
          <a:xfrm>
            <a:off x="3338969" y="3816458"/>
            <a:ext cx="5514062" cy="2880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722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40AD-4D7E-4143-BDF3-B6AC03AF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Subprobleme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4AD94-8FA6-4F35-9FFD-33550A7D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870907"/>
          </a:xfrm>
        </p:spPr>
        <p:txBody>
          <a:bodyPr/>
          <a:lstStyle/>
          <a:p>
            <a:r>
              <a:rPr lang="en-US" dirty="0" err="1"/>
              <a:t>Intersec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segment cu o </a:t>
            </a:r>
            <a:r>
              <a:rPr lang="en-US" dirty="0" err="1"/>
              <a:t>dreapt</a:t>
            </a:r>
            <a:r>
              <a:rPr lang="ro-RO" dirty="0"/>
              <a:t>ă</a:t>
            </a:r>
            <a:r>
              <a:rPr lang="en-US" dirty="0"/>
              <a:t>.</a:t>
            </a:r>
          </a:p>
          <a:p>
            <a:r>
              <a:rPr lang="en-US" dirty="0" err="1"/>
              <a:t>Unghiul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o </a:t>
            </a:r>
            <a:r>
              <a:rPr lang="en-US" dirty="0" err="1"/>
              <a:t>dreapt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un plan.</a:t>
            </a:r>
          </a:p>
          <a:p>
            <a:r>
              <a:rPr lang="en-US" dirty="0" err="1"/>
              <a:t>Rotirea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dup</a:t>
            </a:r>
            <a:r>
              <a:rPr lang="ro-RO" dirty="0"/>
              <a:t>ă</a:t>
            </a:r>
            <a:r>
              <a:rPr lang="en-US" dirty="0"/>
              <a:t> o </a:t>
            </a:r>
            <a:r>
              <a:rPr lang="en-US" dirty="0" err="1"/>
              <a:t>dreapt</a:t>
            </a:r>
            <a:r>
              <a:rPr lang="ro-RO" dirty="0"/>
              <a:t>ă</a:t>
            </a:r>
            <a:r>
              <a:rPr lang="en-US" dirty="0"/>
              <a:t>,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un </a:t>
            </a:r>
            <a:r>
              <a:rPr lang="en-US" dirty="0" err="1"/>
              <a:t>unghi</a:t>
            </a:r>
            <a:r>
              <a:rPr lang="en-US" dirty="0"/>
              <a:t>.</a:t>
            </a:r>
          </a:p>
          <a:p>
            <a:r>
              <a:rPr lang="en-US" dirty="0" err="1"/>
              <a:t>Calculul</a:t>
            </a:r>
            <a:r>
              <a:rPr lang="en-US" dirty="0"/>
              <a:t> </a:t>
            </a:r>
            <a:r>
              <a:rPr lang="ro-RO" dirty="0"/>
              <a:t>zonei vizibile pe muchiile vecine.</a:t>
            </a:r>
            <a:r>
              <a:rPr lang="en-US" dirty="0"/>
              <a:t> </a:t>
            </a:r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58193-EF8A-4D6E-9670-C3200B068F8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t="17613" r="2269" b="11871"/>
          <a:stretch/>
        </p:blipFill>
        <p:spPr>
          <a:xfrm>
            <a:off x="7465623" y="1897176"/>
            <a:ext cx="3801933" cy="1517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EE184-2D83-491D-ACC4-8D62AB65BD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824165"/>
            <a:ext cx="3812583" cy="2795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544B0E-2E68-412C-B058-1CD30395EA2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24" y="3824165"/>
            <a:ext cx="3812583" cy="27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5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FCD6-931D-4CC5-AEFC-FCC02872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Descriere algoritm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9FD4-0931-460D-9839-050C8FC65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4615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desf</a:t>
            </a:r>
            <a:r>
              <a:rPr lang="ro-R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ăș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zonele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vizibile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 zona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vizibil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arborescent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 nod va conține următoarele informații: poziția nodului sursă după rotațiile aplicate, segmentul vizibil, muchia pe care a fost calculat acesta și fața în care vom face căutarea la nivelul următor.</a:t>
            </a:r>
          </a:p>
          <a:p>
            <a:endParaRPr lang="ro-RO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 ales două metode de propagare a structurii arborescente:</a:t>
            </a:r>
          </a:p>
          <a:p>
            <a:pPr lvl="1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Parcurgem arborele în lățime (asemănător propagare Dijkstra).</a:t>
            </a:r>
          </a:p>
          <a:p>
            <a:pPr lvl="1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Procesăm frunzele cele mai apropiate de nodul scop primele (asemănător propagare A*).</a:t>
            </a:r>
          </a:p>
        </p:txBody>
      </p:sp>
    </p:spTree>
    <p:extLst>
      <p:ext uri="{BB962C8B-B14F-4D97-AF65-F5344CB8AC3E}">
        <p14:creationId xmlns:p14="http://schemas.microsoft.com/office/powerpoint/2010/main" val="339945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b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Algoritmi bazați pe grafuri </a:t>
            </a:r>
          </a:p>
        </p:txBody>
      </p:sp>
    </p:spTree>
    <p:extLst>
      <p:ext uri="{BB962C8B-B14F-4D97-AF65-F5344CB8AC3E}">
        <p14:creationId xmlns:p14="http://schemas.microsoft.com/office/powerpoint/2010/main" val="137699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CF88-5E84-468E-8FB9-7F7E4422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66234"/>
            <a:ext cx="10353762" cy="2468034"/>
          </a:xfrm>
        </p:spPr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Având în vedere domeniile de aplicare ale acestor tipuri de algoritmi s-a decis compararea pe suprafețe ce reprezintă zone geografice precum munți, dealuri sau văi. 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Suprafața are 6607 noduri și prezintă caracteristicile unei zone muntoase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Pentru durata de rulare s-a calculat media a 5 rulări pentru a elimina posibilele încetiniri cauzate de sistemul de operare. </a:t>
            </a:r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0429A-4658-47B0-BDDE-247924C568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29" y="3509433"/>
            <a:ext cx="5388541" cy="31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8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colțurile suprafeței</a:t>
            </a:r>
          </a:p>
        </p:txBody>
      </p:sp>
      <p:pic>
        <p:nvPicPr>
          <p:cNvPr id="1028" name="Picture 33">
            <a:extLst>
              <a:ext uri="{FF2B5EF4-FFF2-40B4-BE49-F238E27FC236}">
                <a16:creationId xmlns:a16="http://schemas.microsoft.com/office/drawing/2014/main" id="{56B5EA02-1B64-4773-BE25-311C869CE4C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6" y="1672297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4">
            <a:extLst>
              <a:ext uri="{FF2B5EF4-FFF2-40B4-BE49-F238E27FC236}">
                <a16:creationId xmlns:a16="http://schemas.microsoft.com/office/drawing/2014/main" id="{3E3AE0B0-691B-4A46-BAC4-D09AC431C6F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2" y="1672299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ACEA1A65-BAEA-4DF8-BDDC-ABF2DD87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 Bidirecțional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76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colțurile suprafeței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Algoritmul A*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Rafinare Iterativa</a:t>
            </a:r>
            <a:endParaRPr lang="en-US" dirty="0"/>
          </a:p>
        </p:txBody>
      </p:sp>
      <p:pic>
        <p:nvPicPr>
          <p:cNvPr id="13" name="Picture 35">
            <a:extLst>
              <a:ext uri="{FF2B5EF4-FFF2-40B4-BE49-F238E27FC236}">
                <a16:creationId xmlns:a16="http://schemas.microsoft.com/office/drawing/2014/main" id="{3598D99A-2D91-4648-A638-6E6CA224D90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7" y="1672297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8C26492C-C16B-470B-943A-477396C0D85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3" y="1672295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08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8951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colțurile suprafeței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474938" y="1600716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6607 noduri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16515 noduri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AF028F-AAB5-4D10-A851-60ADFBE14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094002"/>
              </p:ext>
            </p:extLst>
          </p:nvPr>
        </p:nvGraphicFramePr>
        <p:xfrm>
          <a:off x="2670922" y="2075265"/>
          <a:ext cx="6839503" cy="16080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0045">
                  <a:extLst>
                    <a:ext uri="{9D8B030D-6E8A-4147-A177-3AD203B41FA5}">
                      <a16:colId xmlns:a16="http://schemas.microsoft.com/office/drawing/2014/main" val="1609374699"/>
                    </a:ext>
                  </a:extLst>
                </a:gridCol>
                <a:gridCol w="1127464">
                  <a:extLst>
                    <a:ext uri="{9D8B030D-6E8A-4147-A177-3AD203B41FA5}">
                      <a16:colId xmlns:a16="http://schemas.microsoft.com/office/drawing/2014/main" val="385643114"/>
                    </a:ext>
                  </a:extLst>
                </a:gridCol>
                <a:gridCol w="1804227">
                  <a:extLst>
                    <a:ext uri="{9D8B030D-6E8A-4147-A177-3AD203B41FA5}">
                      <a16:colId xmlns:a16="http://schemas.microsoft.com/office/drawing/2014/main" val="577853877"/>
                    </a:ext>
                  </a:extLst>
                </a:gridCol>
                <a:gridCol w="1157866">
                  <a:extLst>
                    <a:ext uri="{9D8B030D-6E8A-4147-A177-3AD203B41FA5}">
                      <a16:colId xmlns:a16="http://schemas.microsoft.com/office/drawing/2014/main" val="3013972649"/>
                    </a:ext>
                  </a:extLst>
                </a:gridCol>
                <a:gridCol w="1789901">
                  <a:extLst>
                    <a:ext uri="{9D8B030D-6E8A-4147-A177-3AD203B41FA5}">
                      <a16:colId xmlns:a16="http://schemas.microsoft.com/office/drawing/2014/main" val="1336628917"/>
                    </a:ext>
                  </a:extLst>
                </a:gridCol>
              </a:tblGrid>
              <a:tr h="5339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496382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6607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5901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4604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13135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663071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Muchii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19814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17962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14039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39655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270911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318.04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318.04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318.04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314.91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76257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Durata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0.033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0.033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0.055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0.042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594564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21BEA5-BD3F-48A6-88E1-D10BCC072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54751"/>
              </p:ext>
            </p:extLst>
          </p:nvPr>
        </p:nvGraphicFramePr>
        <p:xfrm>
          <a:off x="2670922" y="4528716"/>
          <a:ext cx="6839503" cy="16155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3311">
                  <a:extLst>
                    <a:ext uri="{9D8B030D-6E8A-4147-A177-3AD203B41FA5}">
                      <a16:colId xmlns:a16="http://schemas.microsoft.com/office/drawing/2014/main" val="1208890274"/>
                    </a:ext>
                  </a:extLst>
                </a:gridCol>
                <a:gridCol w="1056443">
                  <a:extLst>
                    <a:ext uri="{9D8B030D-6E8A-4147-A177-3AD203B41FA5}">
                      <a16:colId xmlns:a16="http://schemas.microsoft.com/office/drawing/2014/main" val="858840388"/>
                    </a:ext>
                  </a:extLst>
                </a:gridCol>
                <a:gridCol w="1821982">
                  <a:extLst>
                    <a:ext uri="{9D8B030D-6E8A-4147-A177-3AD203B41FA5}">
                      <a16:colId xmlns:a16="http://schemas.microsoft.com/office/drawing/2014/main" val="3995960271"/>
                    </a:ext>
                  </a:extLst>
                </a:gridCol>
                <a:gridCol w="1157866">
                  <a:extLst>
                    <a:ext uri="{9D8B030D-6E8A-4147-A177-3AD203B41FA5}">
                      <a16:colId xmlns:a16="http://schemas.microsoft.com/office/drawing/2014/main" val="435784376"/>
                    </a:ext>
                  </a:extLst>
                </a:gridCol>
                <a:gridCol w="1789901">
                  <a:extLst>
                    <a:ext uri="{9D8B030D-6E8A-4147-A177-3AD203B41FA5}">
                      <a16:colId xmlns:a16="http://schemas.microsoft.com/office/drawing/2014/main" val="136792376"/>
                    </a:ext>
                  </a:extLst>
                </a:gridCol>
              </a:tblGrid>
              <a:tr h="369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Dijkstra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7221640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16515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14463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10204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30756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849892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49538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43790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30994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92604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7198220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314.26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314.26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314.26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309.49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3500134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0.090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0.080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0" dirty="0">
                          <a:effectLst/>
                        </a:rPr>
                        <a:t>0.136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1.363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8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180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zone centrale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CEA1A65-BAEA-4DF8-BDDC-ABF2DD87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 Bidirecțional</a:t>
            </a:r>
            <a:endParaRPr lang="en-US" dirty="0"/>
          </a:p>
        </p:txBody>
      </p:sp>
      <p:pic>
        <p:nvPicPr>
          <p:cNvPr id="4098" name="Picture 36">
            <a:extLst>
              <a:ext uri="{FF2B5EF4-FFF2-40B4-BE49-F238E27FC236}">
                <a16:creationId xmlns:a16="http://schemas.microsoft.com/office/drawing/2014/main" id="{C9C9C8CF-D21F-4566-AFE1-D153917B206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" y="1672293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37">
            <a:extLst>
              <a:ext uri="{FF2B5EF4-FFF2-40B4-BE49-F238E27FC236}">
                <a16:creationId xmlns:a16="http://schemas.microsoft.com/office/drawing/2014/main" id="{F75019F0-EA07-47A4-B014-3DEEF8560B2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4" y="1672295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ADBFE0-2A9E-4358-9805-A44601ABE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662AD-D228-4994-B89A-10AEF03A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306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9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6D52-A393-418F-8B64-D2E3EAC0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Introducere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D47A-CFE0-46AD-BA59-4276C50B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Cel mai scurt drum pe o suprafață triangulată este o problemă din domeniul geometriei computaționale cu strânse legături în domenii precum: teoria grafurilor, geometria discretă și robotică.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Utilizări în practică: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analiza curgerii apei, controlarea unui braț robotic pentru a ocoli diverse obstacole în spațiul de lucru sau studiul și optimizarea traficului.</a:t>
            </a:r>
            <a:endParaRPr lang="ro-RO" sz="1800" dirty="0">
              <a:effectLst/>
              <a:latin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 ales o abordare interactivă a temei și am decis să creez o aplicație grafică pentru compararea si vizualizarea algoritmilor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37685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zone centrale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CEA1A65-BAEA-4DF8-BDDC-ABF2DD87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Algoritmul A*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Rafinare Iterativă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ADBFE0-2A9E-4358-9805-A44601ABE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662AD-D228-4994-B89A-10AEF03A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306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38">
            <a:extLst>
              <a:ext uri="{FF2B5EF4-FFF2-40B4-BE49-F238E27FC236}">
                <a16:creationId xmlns:a16="http://schemas.microsoft.com/office/drawing/2014/main" id="{184EFC71-9E22-439B-8921-E37D33DCE04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" y="1672293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39">
            <a:extLst>
              <a:ext uri="{FF2B5EF4-FFF2-40B4-BE49-F238E27FC236}">
                <a16:creationId xmlns:a16="http://schemas.microsoft.com/office/drawing/2014/main" id="{1F6FD95B-F283-47EB-A8E5-C2AF25AEFBF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4" y="1672293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CD2037B-0EF2-4F93-9E70-D50EF2B17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6B69E00-B14B-4485-B30D-144D617CE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306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3C5E028-0289-4883-98AC-7E45AA84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03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36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5584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zone centrale</a:t>
            </a:r>
          </a:p>
        </p:txBody>
      </p:sp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5C65CE96-EF18-4200-92E8-912C280831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825107"/>
              </p:ext>
            </p:extLst>
          </p:nvPr>
        </p:nvGraphicFramePr>
        <p:xfrm>
          <a:off x="2670922" y="2120157"/>
          <a:ext cx="6839503" cy="160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552">
                  <a:extLst>
                    <a:ext uri="{9D8B030D-6E8A-4147-A177-3AD203B41FA5}">
                      <a16:colId xmlns:a16="http://schemas.microsoft.com/office/drawing/2014/main" val="1371548542"/>
                    </a:ext>
                  </a:extLst>
                </a:gridCol>
                <a:gridCol w="1176756">
                  <a:extLst>
                    <a:ext uri="{9D8B030D-6E8A-4147-A177-3AD203B41FA5}">
                      <a16:colId xmlns:a16="http://schemas.microsoft.com/office/drawing/2014/main" val="2398301562"/>
                    </a:ext>
                  </a:extLst>
                </a:gridCol>
                <a:gridCol w="1856899">
                  <a:extLst>
                    <a:ext uri="{9D8B030D-6E8A-4147-A177-3AD203B41FA5}">
                      <a16:colId xmlns:a16="http://schemas.microsoft.com/office/drawing/2014/main" val="3754155801"/>
                    </a:ext>
                  </a:extLst>
                </a:gridCol>
                <a:gridCol w="917654">
                  <a:extLst>
                    <a:ext uri="{9D8B030D-6E8A-4147-A177-3AD203B41FA5}">
                      <a16:colId xmlns:a16="http://schemas.microsoft.com/office/drawing/2014/main" val="2832633224"/>
                    </a:ext>
                  </a:extLst>
                </a:gridCol>
                <a:gridCol w="1700642">
                  <a:extLst>
                    <a:ext uri="{9D8B030D-6E8A-4147-A177-3AD203B41FA5}">
                      <a16:colId xmlns:a16="http://schemas.microsoft.com/office/drawing/2014/main" val="3962779255"/>
                    </a:ext>
                  </a:extLst>
                </a:gridCol>
              </a:tblGrid>
              <a:tr h="5482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 dirty="0">
                          <a:effectLst/>
                        </a:rPr>
                        <a:t> 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A*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 err="1">
                          <a:effectLst/>
                        </a:rPr>
                        <a:t>Dij</a:t>
                      </a:r>
                      <a:r>
                        <a:rPr lang="ro-RO" sz="1600" dirty="0">
                          <a:effectLst/>
                        </a:rPr>
                        <a:t>. </a:t>
                      </a:r>
                      <a:r>
                        <a:rPr lang="ro-RO" sz="1600" dirty="0" err="1">
                          <a:effectLst/>
                        </a:rPr>
                        <a:t>Bid</a:t>
                      </a:r>
                      <a:r>
                        <a:rPr lang="ro-RO" sz="1600" dirty="0">
                          <a:effectLst/>
                        </a:rPr>
                        <a:t>. + Rafinare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3909802969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Noduri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5116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3220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653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7023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2996276113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15486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9941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2092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21521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1196918409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Distanta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105.57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105.57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105.57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104.51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1232867823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0.028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0.017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0.007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0.205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3462568268"/>
                  </a:ext>
                </a:extLst>
              </a:tr>
            </a:tbl>
          </a:graphicData>
        </a:graphic>
      </p:graphicFrame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FF3AE154-3D46-4EE6-A7A9-4B9BE26CCA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417406"/>
              </p:ext>
            </p:extLst>
          </p:nvPr>
        </p:nvGraphicFramePr>
        <p:xfrm>
          <a:off x="2670922" y="4580876"/>
          <a:ext cx="6839503" cy="160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3984">
                  <a:extLst>
                    <a:ext uri="{9D8B030D-6E8A-4147-A177-3AD203B41FA5}">
                      <a16:colId xmlns:a16="http://schemas.microsoft.com/office/drawing/2014/main" val="1113707546"/>
                    </a:ext>
                  </a:extLst>
                </a:gridCol>
                <a:gridCol w="1165960">
                  <a:extLst>
                    <a:ext uri="{9D8B030D-6E8A-4147-A177-3AD203B41FA5}">
                      <a16:colId xmlns:a16="http://schemas.microsoft.com/office/drawing/2014/main" val="1462979763"/>
                    </a:ext>
                  </a:extLst>
                </a:gridCol>
                <a:gridCol w="1889288">
                  <a:extLst>
                    <a:ext uri="{9D8B030D-6E8A-4147-A177-3AD203B41FA5}">
                      <a16:colId xmlns:a16="http://schemas.microsoft.com/office/drawing/2014/main" val="3291828778"/>
                    </a:ext>
                  </a:extLst>
                </a:gridCol>
                <a:gridCol w="917654">
                  <a:extLst>
                    <a:ext uri="{9D8B030D-6E8A-4147-A177-3AD203B41FA5}">
                      <a16:colId xmlns:a16="http://schemas.microsoft.com/office/drawing/2014/main" val="2052742876"/>
                    </a:ext>
                  </a:extLst>
                </a:gridCol>
                <a:gridCol w="1672617">
                  <a:extLst>
                    <a:ext uri="{9D8B030D-6E8A-4147-A177-3AD203B41FA5}">
                      <a16:colId xmlns:a16="http://schemas.microsoft.com/office/drawing/2014/main" val="2508468896"/>
                    </a:ext>
                  </a:extLst>
                </a:gridCol>
              </a:tblGrid>
              <a:tr h="5482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effectLst/>
                        </a:rPr>
                        <a:t> 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2246664587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12525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7888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1813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16463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1369945098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37799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24104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5638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50113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2377160518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104.80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104.80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104.80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102.57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1479769122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0.070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0.046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0.025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0.439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8258512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474938" y="1600716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6607 noduri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16515 noduri</a:t>
            </a:r>
          </a:p>
        </p:txBody>
      </p:sp>
    </p:spTree>
    <p:extLst>
      <p:ext uri="{BB962C8B-B14F-4D97-AF65-F5344CB8AC3E}">
        <p14:creationId xmlns:p14="http://schemas.microsoft.com/office/powerpoint/2010/main" val="306058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5584"/>
            <a:ext cx="10353762" cy="970450"/>
          </a:xfrm>
        </p:spPr>
        <p:txBody>
          <a:bodyPr>
            <a:normAutofit/>
          </a:bodyPr>
          <a:lstStyle/>
          <a:p>
            <a:r>
              <a:rPr lang="ro-RO" dirty="0"/>
              <a:t>Două cazuri extreme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474938" y="1600716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1450 noduri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92000 noduri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A91A0E-43A4-40AC-85E5-2C394B46C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532909"/>
              </p:ext>
            </p:extLst>
          </p:nvPr>
        </p:nvGraphicFramePr>
        <p:xfrm>
          <a:off x="2670921" y="2090646"/>
          <a:ext cx="6839502" cy="16080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4232">
                  <a:extLst>
                    <a:ext uri="{9D8B030D-6E8A-4147-A177-3AD203B41FA5}">
                      <a16:colId xmlns:a16="http://schemas.microsoft.com/office/drawing/2014/main" val="1070962665"/>
                    </a:ext>
                  </a:extLst>
                </a:gridCol>
                <a:gridCol w="1216241">
                  <a:extLst>
                    <a:ext uri="{9D8B030D-6E8A-4147-A177-3AD203B41FA5}">
                      <a16:colId xmlns:a16="http://schemas.microsoft.com/office/drawing/2014/main" val="3700881964"/>
                    </a:ext>
                  </a:extLst>
                </a:gridCol>
                <a:gridCol w="1819923">
                  <a:extLst>
                    <a:ext uri="{9D8B030D-6E8A-4147-A177-3AD203B41FA5}">
                      <a16:colId xmlns:a16="http://schemas.microsoft.com/office/drawing/2014/main" val="2318225554"/>
                    </a:ext>
                  </a:extLst>
                </a:gridCol>
                <a:gridCol w="976543">
                  <a:extLst>
                    <a:ext uri="{9D8B030D-6E8A-4147-A177-3AD203B41FA5}">
                      <a16:colId xmlns:a16="http://schemas.microsoft.com/office/drawing/2014/main" val="4193688162"/>
                    </a:ext>
                  </a:extLst>
                </a:gridCol>
                <a:gridCol w="1662563">
                  <a:extLst>
                    <a:ext uri="{9D8B030D-6E8A-4147-A177-3AD203B41FA5}">
                      <a16:colId xmlns:a16="http://schemas.microsoft.com/office/drawing/2014/main" val="4084815297"/>
                    </a:ext>
                  </a:extLst>
                </a:gridCol>
              </a:tblGrid>
              <a:tr h="27571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 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1160162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1114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921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278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2166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5838856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3331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2792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906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6500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6848834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Distanta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69.93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69.93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69.93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69.38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4333057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0.004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0.004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0.002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0.040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21217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A13847-82D0-45D2-9DCB-21109A139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119712"/>
              </p:ext>
            </p:extLst>
          </p:nvPr>
        </p:nvGraphicFramePr>
        <p:xfrm>
          <a:off x="2670921" y="4550555"/>
          <a:ext cx="6839502" cy="16080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3245">
                  <a:extLst>
                    <a:ext uri="{9D8B030D-6E8A-4147-A177-3AD203B41FA5}">
                      <a16:colId xmlns:a16="http://schemas.microsoft.com/office/drawing/2014/main" val="486221024"/>
                    </a:ext>
                  </a:extLst>
                </a:gridCol>
                <a:gridCol w="1206013">
                  <a:extLst>
                    <a:ext uri="{9D8B030D-6E8A-4147-A177-3AD203B41FA5}">
                      <a16:colId xmlns:a16="http://schemas.microsoft.com/office/drawing/2014/main" val="3696086616"/>
                    </a:ext>
                  </a:extLst>
                </a:gridCol>
                <a:gridCol w="1804617">
                  <a:extLst>
                    <a:ext uri="{9D8B030D-6E8A-4147-A177-3AD203B41FA5}">
                      <a16:colId xmlns:a16="http://schemas.microsoft.com/office/drawing/2014/main" val="1982618889"/>
                    </a:ext>
                  </a:extLst>
                </a:gridCol>
                <a:gridCol w="1003544">
                  <a:extLst>
                    <a:ext uri="{9D8B030D-6E8A-4147-A177-3AD203B41FA5}">
                      <a16:colId xmlns:a16="http://schemas.microsoft.com/office/drawing/2014/main" val="3382666022"/>
                    </a:ext>
                  </a:extLst>
                </a:gridCol>
                <a:gridCol w="1662083">
                  <a:extLst>
                    <a:ext uri="{9D8B030D-6E8A-4147-A177-3AD203B41FA5}">
                      <a16:colId xmlns:a16="http://schemas.microsoft.com/office/drawing/2014/main" val="3588881500"/>
                    </a:ext>
                  </a:extLst>
                </a:gridCol>
              </a:tblGrid>
              <a:tr h="5482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 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 Bidirecțional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7201298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85205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52743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17719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106655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4397035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255077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158924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53839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320949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4111210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68.67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68.67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68.67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67.51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722802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Durata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0.49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0.31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0.13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3.38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48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998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b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 pe fețe </a:t>
            </a:r>
          </a:p>
        </p:txBody>
      </p:sp>
    </p:spTree>
    <p:extLst>
      <p:ext uri="{BB962C8B-B14F-4D97-AF65-F5344CB8AC3E}">
        <p14:creationId xmlns:p14="http://schemas.microsoft.com/office/powerpoint/2010/main" val="8079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CF88-5E84-468E-8FB9-7F7E4422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43883"/>
            <a:ext cx="10353762" cy="2790385"/>
          </a:xfrm>
        </p:spPr>
        <p:txBody>
          <a:bodyPr>
            <a:normAutofit/>
          </a:bodyPr>
          <a:lstStyle/>
          <a:p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Am comparat performanțele algoritmului de desfășurare cu cele ale algoritmului A* și ale algoritmului de Rafinare Iterativă. Acești algoritmi au fost selectați pentru că A* este cel mai rapid din categoria lui și Rafinarea Iterativă este algoritmul care produce cea mai bună aproximare a distanței geodezice. </a:t>
            </a:r>
          </a:p>
          <a:p>
            <a:endParaRPr lang="ro-RO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Prima comparație a fost făcută pe un poliedru convex, mai exact un icosaedru divizat cu 1002 puncte</a:t>
            </a:r>
          </a:p>
          <a:p>
            <a:endParaRPr lang="en-US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doua comparație a fost făcută pe </a:t>
            </a:r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suprafața anterioară cu mențiunea că punctele </a:t>
            </a:r>
            <a:r>
              <a:rPr lang="ro-RO" sz="17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start</a:t>
            </a:r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și </a:t>
            </a:r>
            <a:r>
              <a:rPr lang="ro-RO" sz="17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scop</a:t>
            </a:r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au fost alese astfel încât să producă o secvență de fețe și muchii care să nu se suprapună după aducerea în același plan.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EBE55-5537-46E2-A3E6-322BD88177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623" y="3429000"/>
            <a:ext cx="3888105" cy="31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6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5584"/>
            <a:ext cx="10353762" cy="970450"/>
          </a:xfrm>
        </p:spPr>
        <p:txBody>
          <a:bodyPr>
            <a:normAutofit/>
          </a:bodyPr>
          <a:lstStyle/>
          <a:p>
            <a:r>
              <a:rPr lang="ro-RO" dirty="0"/>
              <a:t>Comparație algoritmi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266312" y="1600715"/>
            <a:ext cx="364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cosaedrul divizat cu 1002 puncte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16515 noduri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8FEF3F-E7FC-43FA-A969-08FC9E3F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037388"/>
              </p:ext>
            </p:extLst>
          </p:nvPr>
        </p:nvGraphicFramePr>
        <p:xfrm>
          <a:off x="2670922" y="2211288"/>
          <a:ext cx="6839504" cy="160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3089">
                  <a:extLst>
                    <a:ext uri="{9D8B030D-6E8A-4147-A177-3AD203B41FA5}">
                      <a16:colId xmlns:a16="http://schemas.microsoft.com/office/drawing/2014/main" val="1008651659"/>
                    </a:ext>
                  </a:extLst>
                </a:gridCol>
                <a:gridCol w="1017280">
                  <a:extLst>
                    <a:ext uri="{9D8B030D-6E8A-4147-A177-3AD203B41FA5}">
                      <a16:colId xmlns:a16="http://schemas.microsoft.com/office/drawing/2014/main" val="3001007812"/>
                    </a:ext>
                  </a:extLst>
                </a:gridCol>
                <a:gridCol w="1309501">
                  <a:extLst>
                    <a:ext uri="{9D8B030D-6E8A-4147-A177-3AD203B41FA5}">
                      <a16:colId xmlns:a16="http://schemas.microsoft.com/office/drawing/2014/main" val="3814344874"/>
                    </a:ext>
                  </a:extLst>
                </a:gridCol>
                <a:gridCol w="1701325">
                  <a:extLst>
                    <a:ext uri="{9D8B030D-6E8A-4147-A177-3AD203B41FA5}">
                      <a16:colId xmlns:a16="http://schemas.microsoft.com/office/drawing/2014/main" val="2819466352"/>
                    </a:ext>
                  </a:extLst>
                </a:gridCol>
                <a:gridCol w="1868309">
                  <a:extLst>
                    <a:ext uri="{9D8B030D-6E8A-4147-A177-3AD203B41FA5}">
                      <a16:colId xmlns:a16="http://schemas.microsoft.com/office/drawing/2014/main" val="2935505210"/>
                    </a:ext>
                  </a:extLst>
                </a:gridCol>
              </a:tblGrid>
              <a:tr h="5482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A*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Algoritm pe fețe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Algoritm pe fețe și coadă prioritară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6664579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90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819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2730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1673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776552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309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2591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2901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0826957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1.78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1.60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1.60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851231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0.001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0.02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0.090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0.065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1598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141C13-E22E-4C2E-908B-721F5AE29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717416"/>
              </p:ext>
            </p:extLst>
          </p:nvPr>
        </p:nvGraphicFramePr>
        <p:xfrm>
          <a:off x="2670922" y="4671198"/>
          <a:ext cx="6828849" cy="1599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7562">
                  <a:extLst>
                    <a:ext uri="{9D8B030D-6E8A-4147-A177-3AD203B41FA5}">
                      <a16:colId xmlns:a16="http://schemas.microsoft.com/office/drawing/2014/main" val="1610369553"/>
                    </a:ext>
                  </a:extLst>
                </a:gridCol>
                <a:gridCol w="1014670">
                  <a:extLst>
                    <a:ext uri="{9D8B030D-6E8A-4147-A177-3AD203B41FA5}">
                      <a16:colId xmlns:a16="http://schemas.microsoft.com/office/drawing/2014/main" val="1889381247"/>
                    </a:ext>
                  </a:extLst>
                </a:gridCol>
                <a:gridCol w="1306141">
                  <a:extLst>
                    <a:ext uri="{9D8B030D-6E8A-4147-A177-3AD203B41FA5}">
                      <a16:colId xmlns:a16="http://schemas.microsoft.com/office/drawing/2014/main" val="342442443"/>
                    </a:ext>
                  </a:extLst>
                </a:gridCol>
                <a:gridCol w="1696961">
                  <a:extLst>
                    <a:ext uri="{9D8B030D-6E8A-4147-A177-3AD203B41FA5}">
                      <a16:colId xmlns:a16="http://schemas.microsoft.com/office/drawing/2014/main" val="2437042334"/>
                    </a:ext>
                  </a:extLst>
                </a:gridCol>
                <a:gridCol w="1863515">
                  <a:extLst>
                    <a:ext uri="{9D8B030D-6E8A-4147-A177-3AD203B41FA5}">
                      <a16:colId xmlns:a16="http://schemas.microsoft.com/office/drawing/2014/main" val="2430686081"/>
                    </a:ext>
                  </a:extLst>
                </a:gridCol>
              </a:tblGrid>
              <a:tr h="52795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Algoritm pe fețe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Algoritm pe fețe și coadă prioritară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3202683"/>
                  </a:ext>
                </a:extLst>
              </a:tr>
              <a:tr h="255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103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1118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2880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1752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3453473"/>
                  </a:ext>
                </a:extLst>
              </a:tr>
              <a:tr h="255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324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3357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2976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8407352"/>
                  </a:ext>
                </a:extLst>
              </a:tr>
              <a:tr h="3057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10.38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10.17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9.96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9.96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2400395"/>
                  </a:ext>
                </a:extLst>
              </a:tr>
              <a:tr h="255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0.001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0.071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0.049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5904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951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iei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917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Detalii generale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Aplicația a fost implementată în limbajul de programare C# folosind programul de dezvoltare Unity. În cadrul aplicației au fost folosit multe dintre funcționalitățile oferite de Unity și C# precum: 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Prefabricate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Corutine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Evenimente și delegate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Câmpuri vizibile în editor 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Managerul de compilare al surselor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2207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Date de intrare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Aplicația acceptă două tipuri de fișiere: fișiere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.txt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cu un format specificat și fișiere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.obj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care respectă formatul standard.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Citirea fișierelor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.obj 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fost impemepentată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entru a putea introduce obiecte generate de alte aplicații, precum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Blender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sz="1800" dirty="0">
              <a:effectLst/>
              <a:latin typeface="Times New Roman" panose="02020603050405020304" pitchFamily="18" charset="0"/>
            </a:endParaRP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Pentru funcționarea corectă a algoritmilor obiectele trebuie să fie triangulate în prealabil folosind aplicații precum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Blender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3DS Max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0227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Din rezultatele și observațiile făcute de-a lungul prezentării rezultă că nu există un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cel mai bun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algoritm, ci în funcție de problemă și de rezultatul dorit avem diverși algoritmi optimi.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Rafinarea Iterativă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produce d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istanț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 2-3% mai mic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fa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ță de ceilalți algoritmi de aproximare, însă durata de rulare este, în medie, de 5 ori mai mare. </a:t>
            </a:r>
          </a:p>
          <a:p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Dacă dorim aflarea distanței geodezice putem aplica algoritmul pe fețe, dar doar dacă desfășurarea rezultată nu are suprapuneri.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Nu putem avea și o procesare rapidă și o aproximare foarte bună sau chiar exactă.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744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7D51-AB2C-40AF-9A54-5EAE80EB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Tehnologii utilizate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2D1BD-3396-49EE-8631-0E3599C7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66502-ABBF-4956-947F-BB61FB57AE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Blender este o aplicație gratuită, cu sursă deschisă, de creare a obiectelor 3D.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 utilizat aplicația Blender pentru a construi sau modifica obiectele 3D pe care le-am exportat în formatul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ro-RO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obj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ACC12-D1CC-486A-B0C0-92ACF8121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DEA68-4BD3-43AE-9334-C800E780BA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Unity este o platformă pentru dezvoltarea proiectelor 3D și 2D cu redare în timp real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Dezvoltare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folosind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limbajul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C#.</a:t>
            </a:r>
            <a:endParaRPr lang="ro-RO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 ales această platformă datorită multitudinii de librării pentru dezvoltarea aplicațiilor grafice și integrării cu Visual Studio pentru dezvoltare și testare.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Îmbunătățiri posibile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Introducerea unei rafinări parametrizate, nu a împărțirii fiecărei fețe în un număr fix. </a:t>
            </a:r>
          </a:p>
          <a:p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Posibilitatea alegerea distanței la care este aplicată rafinarea față de drumul găsit. </a:t>
            </a:r>
          </a:p>
          <a:p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 altă zonă ce poate fi îmbunătățită este modalitatea de desenare a punctelor și liniilor prin utilizarea de grupuri pentru a nu fi necesară desenarea lor individuală, aplicația fiind limitată la suprafețe cu un număr de noduri mai mic de 100.000.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6559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</a:t>
            </a:r>
            <a:r>
              <a:rPr lang="ro-RO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4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ume</a:t>
            </a:r>
            <a:r>
              <a:rPr lang="ro-RO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Algoritmi bazați pe grafuri</a:t>
            </a:r>
          </a:p>
        </p:txBody>
      </p:sp>
    </p:spTree>
    <p:extLst>
      <p:ext uri="{BB962C8B-B14F-4D97-AF65-F5344CB8AC3E}">
        <p14:creationId xmlns:p14="http://schemas.microsoft.com/office/powerpoint/2010/main" val="163226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13FD-3AAF-426E-A63F-FF0F39A0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342C4-E37D-4325-A74C-25998D8A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acest capitol voi prezenta aplicarea algoritmilor din teoria grafurilor pentru rezolvarea problemei celui mai scurt drum.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Vom transforma suprafața triangulată într-un graf direcțional.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Puternic influențați de triangularea suprafeței.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Vor parcurge doar muchii, deci vor genera o aproximare a distanței geodezice.</a:t>
            </a:r>
          </a:p>
        </p:txBody>
      </p:sp>
    </p:spTree>
    <p:extLst>
      <p:ext uri="{BB962C8B-B14F-4D97-AF65-F5344CB8AC3E}">
        <p14:creationId xmlns:p14="http://schemas.microsoft.com/office/powerpoint/2010/main" val="251745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6D52-A393-418F-8B64-D2E3EAC0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D47A-CFE0-46AD-BA59-4276C50B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 simplu de implementat.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Folosim o coadă prioritară pentru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memorarea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nodurilor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Propagare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î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form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sfer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9BC83-2AE2-4221-B5D2-C4914E7CF2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6" y="3713160"/>
            <a:ext cx="4444708" cy="2911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72964-D97C-46C2-8C0B-0F98B482E0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88" y="3713160"/>
            <a:ext cx="4400296" cy="29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6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7C3A7-4DDF-4AAB-8E27-7FB8BE7C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6129"/>
            <a:ext cx="10353762" cy="970450"/>
          </a:xfrm>
        </p:spPr>
        <p:txBody>
          <a:bodyPr/>
          <a:lstStyle/>
          <a:p>
            <a:r>
              <a:rPr lang="en-US" dirty="0"/>
              <a:t>Dijkstra </a:t>
            </a:r>
            <a:r>
              <a:rPr lang="en-US" dirty="0" err="1"/>
              <a:t>Bidirec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BB4C1-7C52-4BFB-8BBA-EDF0316CB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316579"/>
                <a:ext cx="10353762" cy="1957438"/>
              </a:xfrm>
            </p:spPr>
            <p:txBody>
              <a:bodyPr>
                <a:normAutofit/>
              </a:bodyPr>
              <a:lstStyle/>
              <a:p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Algoritmul Dijkstra Bidirecțional este o îmbunătățire adusă algoritmului lui Dijkstra prin căutarea simultană atât din punctul de start cât și din punctul scop.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Prin aplicarea acestei optimizări vom trece de la expandarea unei bile cu rază </a:t>
                </a:r>
                <a14:m>
                  <m:oMath xmlns:m="http://schemas.openxmlformats.org/officeDocument/2006/math"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ro-RO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la aproximativ două bile cu rază </a:t>
                </a:r>
                <a14:m>
                  <m:oMath xmlns:m="http://schemas.openxmlformats.org/officeDocument/2006/math"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ro-RO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Condiție de oprire mai complexa.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BB4C1-7C52-4BFB-8BBA-EDF0316CB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316579"/>
                <a:ext cx="10353762" cy="19574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61B46D-CD9E-4136-BBA3-40158233FA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0" y="3451362"/>
            <a:ext cx="4665298" cy="3089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F9D31-E3EE-4699-A2AC-71BD91E321C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94" y="3451362"/>
            <a:ext cx="4823579" cy="31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0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31AE-A5AE-4F97-9B99-84F73B12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A*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1E5B3-6DE5-49C4-A5FE-1C71954B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2196084"/>
          </a:xfrm>
        </p:spPr>
        <p:txBody>
          <a:bodyPr>
            <a:normAutofit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Algoritmul A* se bazează pe o căutare direcționată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folosi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 post de funcție euristică distanța euclidiană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ropagarea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algoritmului A*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orientat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ă, la fiecare pas încercând să se apropie de nodul scop.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Vom folosi o coadă prioritară pentru a stoca nodurile ce trebuie procesate, adică, nodurile vor fi ordonate după distanța aproximată de funcția euristică. </a:t>
            </a:r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9ACBC-90BF-4428-BE90-A96C77A3EF3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706" y="4101625"/>
            <a:ext cx="4811257" cy="2575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490179-69EF-40DD-A929-5453A16A720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24791" y="4104402"/>
            <a:ext cx="4865501" cy="25731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039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8200-3FDF-4E2B-8F94-8668B888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Rafinarea</a:t>
            </a:r>
            <a:r>
              <a:rPr lang="en-US" dirty="0"/>
              <a:t> </a:t>
            </a:r>
            <a:r>
              <a:rPr lang="en-US" dirty="0" err="1"/>
              <a:t>iterativa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9067-5B4A-4379-81F0-E1734855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prelucra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suprafa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genera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drumuri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triangularea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ial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Abordarea folosită în această lucrare este rafinarea unei fețe prin adăugarea a 4 puncte pe baza cărora se vor construi 6 fețe noi.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16487-78C0-40B1-A09A-5D24A7602F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5" y="3633407"/>
            <a:ext cx="3464560" cy="3007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ADDF8C-D905-43E7-A91D-A1F59B35B0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5225" y="3633407"/>
            <a:ext cx="3331533" cy="3001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71F442-A3A2-4241-9A93-2C68D1B6609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6"/>
          <a:stretch/>
        </p:blipFill>
        <p:spPr bwMode="auto">
          <a:xfrm>
            <a:off x="9417889" y="3633407"/>
            <a:ext cx="2534576" cy="3007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8679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4450</TotalTime>
  <Words>1492</Words>
  <Application>Microsoft Office PowerPoint</Application>
  <PresentationFormat>Widescreen</PresentationFormat>
  <Paragraphs>342</Paragraphs>
  <Slides>31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Calisto MT</vt:lpstr>
      <vt:lpstr>Cambria Math</vt:lpstr>
      <vt:lpstr>Times New Roman</vt:lpstr>
      <vt:lpstr>Wingdings 2</vt:lpstr>
      <vt:lpstr>Slate</vt:lpstr>
      <vt:lpstr>Drumuri de lungime minimă pe suprafețe triangulate</vt:lpstr>
      <vt:lpstr>Introducere</vt:lpstr>
      <vt:lpstr>Tehnologii utilizate</vt:lpstr>
      <vt:lpstr>Algoritmi bazați pe grafuri</vt:lpstr>
      <vt:lpstr>Introducere</vt:lpstr>
      <vt:lpstr>Dijkstra</vt:lpstr>
      <vt:lpstr>Dijkstra Bidirecțional</vt:lpstr>
      <vt:lpstr>Algoritmul A*</vt:lpstr>
      <vt:lpstr>Rafinarea iterativa</vt:lpstr>
      <vt:lpstr>Algoritm pe fețe</vt:lpstr>
      <vt:lpstr>Introducere</vt:lpstr>
      <vt:lpstr>Subprobleme</vt:lpstr>
      <vt:lpstr>Descriere algoritm</vt:lpstr>
      <vt:lpstr>Rezultate Algoritmi bazați pe grafuri </vt:lpstr>
      <vt:lpstr>PowerPoint Presentation</vt:lpstr>
      <vt:lpstr>Punctele start și scop în colțurile suprafeței</vt:lpstr>
      <vt:lpstr>Punctele start și scop în colțurile suprafeței</vt:lpstr>
      <vt:lpstr>Punctele start și scop în colțurile suprafeței</vt:lpstr>
      <vt:lpstr>Punctele start și scop în zone centrale</vt:lpstr>
      <vt:lpstr>Punctele start și scop în zone centrale</vt:lpstr>
      <vt:lpstr>Punctele start și scop în zone centrale</vt:lpstr>
      <vt:lpstr>Două cazuri extreme</vt:lpstr>
      <vt:lpstr>Rezultate Algoritm pe fețe </vt:lpstr>
      <vt:lpstr>PowerPoint Presentation</vt:lpstr>
      <vt:lpstr>Comparație algoritmi</vt:lpstr>
      <vt:lpstr>Implementarea aplicației</vt:lpstr>
      <vt:lpstr>Detalii generale</vt:lpstr>
      <vt:lpstr>Date de intrare</vt:lpstr>
      <vt:lpstr>Concluzii</vt:lpstr>
      <vt:lpstr>Îmbunătățiri posibile</vt:lpstr>
      <vt:lpstr>Mulțumesc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Drumuri de lungime minimă pe suprafețe triangulate</dc:title>
  <dc:creator>Duncea Vlad</dc:creator>
  <cp:lastModifiedBy>Duncea Vlad</cp:lastModifiedBy>
  <cp:revision>66</cp:revision>
  <dcterms:created xsi:type="dcterms:W3CDTF">2021-06-23T18:45:34Z</dcterms:created>
  <dcterms:modified xsi:type="dcterms:W3CDTF">2021-06-30T11:30:41Z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